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4"/>
  </p:notesMasterIdLst>
  <p:handoutMasterIdLst>
    <p:handoutMasterId r:id="rId15"/>
  </p:handoutMasterIdLst>
  <p:sldIdLst>
    <p:sldId id="256" r:id="rId2"/>
    <p:sldId id="363" r:id="rId3"/>
    <p:sldId id="357" r:id="rId4"/>
    <p:sldId id="371" r:id="rId5"/>
    <p:sldId id="384" r:id="rId6"/>
    <p:sldId id="387" r:id="rId7"/>
    <p:sldId id="388" r:id="rId8"/>
    <p:sldId id="389" r:id="rId9"/>
    <p:sldId id="386" r:id="rId10"/>
    <p:sldId id="390" r:id="rId11"/>
    <p:sldId id="383" r:id="rId12"/>
    <p:sldId id="375" r:id="rId13"/>
  </p:sldIdLst>
  <p:sldSz cx="9144000" cy="6858000" type="screen4x3"/>
  <p:notesSz cx="6954838" cy="92408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463" autoAdjust="0"/>
    <p:restoredTop sz="71256" autoAdjust="0"/>
  </p:normalViewPr>
  <p:slideViewPr>
    <p:cSldViewPr>
      <p:cViewPr varScale="1">
        <p:scale>
          <a:sx n="60" d="100"/>
          <a:sy n="60" d="100"/>
        </p:scale>
        <p:origin x="-137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06" y="-96"/>
      </p:cViewPr>
      <p:guideLst>
        <p:guide orient="horz" pos="2911"/>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0"/>
            <a:ext cx="3014393" cy="462358"/>
          </a:xfrm>
          <a:prstGeom prst="rect">
            <a:avLst/>
          </a:prstGeom>
          <a:noFill/>
          <a:ln w="9525">
            <a:noFill/>
            <a:miter lim="800000"/>
            <a:headEnd/>
            <a:tailEnd/>
          </a:ln>
          <a:effectLst/>
        </p:spPr>
        <p:txBody>
          <a:bodyPr vert="horz" wrap="square" lIns="92534" tIns="46268" rIns="92534" bIns="46268" numCol="1" anchor="t" anchorCtr="0" compatLnSpc="1">
            <a:prstTxWarp prst="textNoShape">
              <a:avLst/>
            </a:prstTxWarp>
          </a:bodyPr>
          <a:lstStyle>
            <a:lvl1pPr defTabSz="925433">
              <a:defRPr sz="1200">
                <a:latin typeface="Times New Roman" pitchFamily="18" charset="0"/>
              </a:defRPr>
            </a:lvl1pPr>
          </a:lstStyle>
          <a:p>
            <a:endParaRPr lang="en-US"/>
          </a:p>
        </p:txBody>
      </p:sp>
      <p:sp>
        <p:nvSpPr>
          <p:cNvPr id="38915" name="Rectangle 3"/>
          <p:cNvSpPr>
            <a:spLocks noGrp="1" noChangeArrowheads="1"/>
          </p:cNvSpPr>
          <p:nvPr>
            <p:ph type="dt" sz="quarter" idx="1"/>
          </p:nvPr>
        </p:nvSpPr>
        <p:spPr bwMode="auto">
          <a:xfrm>
            <a:off x="3940445" y="0"/>
            <a:ext cx="3014393" cy="462358"/>
          </a:xfrm>
          <a:prstGeom prst="rect">
            <a:avLst/>
          </a:prstGeom>
          <a:noFill/>
          <a:ln w="9525">
            <a:noFill/>
            <a:miter lim="800000"/>
            <a:headEnd/>
            <a:tailEnd/>
          </a:ln>
          <a:effectLst/>
        </p:spPr>
        <p:txBody>
          <a:bodyPr vert="horz" wrap="square" lIns="92534" tIns="46268" rIns="92534" bIns="46268" numCol="1" anchor="t" anchorCtr="0" compatLnSpc="1">
            <a:prstTxWarp prst="textNoShape">
              <a:avLst/>
            </a:prstTxWarp>
          </a:bodyPr>
          <a:lstStyle>
            <a:lvl1pPr algn="r" defTabSz="925433">
              <a:defRPr sz="1200">
                <a:latin typeface="Times New Roman" pitchFamily="18" charset="0"/>
              </a:defRPr>
            </a:lvl1pPr>
          </a:lstStyle>
          <a:p>
            <a:endParaRPr lang="en-US"/>
          </a:p>
        </p:txBody>
      </p:sp>
      <p:sp>
        <p:nvSpPr>
          <p:cNvPr id="38916" name="Rectangle 4"/>
          <p:cNvSpPr>
            <a:spLocks noGrp="1" noChangeArrowheads="1"/>
          </p:cNvSpPr>
          <p:nvPr>
            <p:ph type="ftr" sz="quarter" idx="2"/>
          </p:nvPr>
        </p:nvSpPr>
        <p:spPr bwMode="auto">
          <a:xfrm>
            <a:off x="1" y="8778481"/>
            <a:ext cx="3014393" cy="462357"/>
          </a:xfrm>
          <a:prstGeom prst="rect">
            <a:avLst/>
          </a:prstGeom>
          <a:noFill/>
          <a:ln w="9525">
            <a:noFill/>
            <a:miter lim="800000"/>
            <a:headEnd/>
            <a:tailEnd/>
          </a:ln>
          <a:effectLst/>
        </p:spPr>
        <p:txBody>
          <a:bodyPr vert="horz" wrap="square" lIns="92534" tIns="46268" rIns="92534" bIns="46268" numCol="1" anchor="b" anchorCtr="0" compatLnSpc="1">
            <a:prstTxWarp prst="textNoShape">
              <a:avLst/>
            </a:prstTxWarp>
          </a:bodyPr>
          <a:lstStyle>
            <a:lvl1pPr defTabSz="925433">
              <a:defRPr sz="1200">
                <a:latin typeface="Times New Roman" pitchFamily="18" charset="0"/>
              </a:defRPr>
            </a:lvl1pPr>
          </a:lstStyle>
          <a:p>
            <a:endParaRPr lang="en-US"/>
          </a:p>
        </p:txBody>
      </p:sp>
      <p:sp>
        <p:nvSpPr>
          <p:cNvPr id="38917" name="Rectangle 5"/>
          <p:cNvSpPr>
            <a:spLocks noGrp="1" noChangeArrowheads="1"/>
          </p:cNvSpPr>
          <p:nvPr>
            <p:ph type="sldNum" sz="quarter" idx="3"/>
          </p:nvPr>
        </p:nvSpPr>
        <p:spPr bwMode="auto">
          <a:xfrm>
            <a:off x="3940445" y="8778481"/>
            <a:ext cx="3014393" cy="462357"/>
          </a:xfrm>
          <a:prstGeom prst="rect">
            <a:avLst/>
          </a:prstGeom>
          <a:noFill/>
          <a:ln w="9525">
            <a:noFill/>
            <a:miter lim="800000"/>
            <a:headEnd/>
            <a:tailEnd/>
          </a:ln>
          <a:effectLst/>
        </p:spPr>
        <p:txBody>
          <a:bodyPr vert="horz" wrap="square" lIns="92534" tIns="46268" rIns="92534" bIns="46268" numCol="1" anchor="b" anchorCtr="0" compatLnSpc="1">
            <a:prstTxWarp prst="textNoShape">
              <a:avLst/>
            </a:prstTxWarp>
          </a:bodyPr>
          <a:lstStyle>
            <a:lvl1pPr algn="r" defTabSz="925433">
              <a:defRPr sz="1200">
                <a:latin typeface="Times New Roman" pitchFamily="18" charset="0"/>
              </a:defRPr>
            </a:lvl1pPr>
          </a:lstStyle>
          <a:p>
            <a:fld id="{5716BECD-842E-4FA0-B103-B5292443B765}" type="slidenum">
              <a:rPr lang="en-US"/>
              <a:pPr/>
              <a:t>‹#›</a:t>
            </a:fld>
            <a:endParaRPr lang="en-US"/>
          </a:p>
        </p:txBody>
      </p:sp>
    </p:spTree>
    <p:extLst>
      <p:ext uri="{BB962C8B-B14F-4D97-AF65-F5344CB8AC3E}">
        <p14:creationId xmlns:p14="http://schemas.microsoft.com/office/powerpoint/2010/main" val="203459187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1" y="0"/>
            <a:ext cx="3014393" cy="462358"/>
          </a:xfrm>
          <a:prstGeom prst="rect">
            <a:avLst/>
          </a:prstGeom>
          <a:noFill/>
          <a:ln w="9525">
            <a:noFill/>
            <a:miter lim="800000"/>
            <a:headEnd/>
            <a:tailEnd/>
          </a:ln>
          <a:effectLst/>
        </p:spPr>
        <p:txBody>
          <a:bodyPr vert="horz" wrap="square" lIns="92534" tIns="46268" rIns="92534" bIns="46268" numCol="1" anchor="t" anchorCtr="0" compatLnSpc="1">
            <a:prstTxWarp prst="textNoShape">
              <a:avLst/>
            </a:prstTxWarp>
          </a:bodyPr>
          <a:lstStyle>
            <a:lvl1pPr defTabSz="925433">
              <a:defRPr sz="1200">
                <a:latin typeface="Times New Roman" pitchFamily="18" charset="0"/>
              </a:defRPr>
            </a:lvl1pPr>
          </a:lstStyle>
          <a:p>
            <a:endParaRPr lang="en-US"/>
          </a:p>
        </p:txBody>
      </p:sp>
      <p:sp>
        <p:nvSpPr>
          <p:cNvPr id="74755" name="Rectangle 3"/>
          <p:cNvSpPr>
            <a:spLocks noGrp="1" noChangeArrowheads="1"/>
          </p:cNvSpPr>
          <p:nvPr>
            <p:ph type="dt" idx="1"/>
          </p:nvPr>
        </p:nvSpPr>
        <p:spPr bwMode="auto">
          <a:xfrm>
            <a:off x="3940445" y="0"/>
            <a:ext cx="3014393" cy="462358"/>
          </a:xfrm>
          <a:prstGeom prst="rect">
            <a:avLst/>
          </a:prstGeom>
          <a:noFill/>
          <a:ln w="9525">
            <a:noFill/>
            <a:miter lim="800000"/>
            <a:headEnd/>
            <a:tailEnd/>
          </a:ln>
          <a:effectLst/>
        </p:spPr>
        <p:txBody>
          <a:bodyPr vert="horz" wrap="square" lIns="92534" tIns="46268" rIns="92534" bIns="46268" numCol="1" anchor="t" anchorCtr="0" compatLnSpc="1">
            <a:prstTxWarp prst="textNoShape">
              <a:avLst/>
            </a:prstTxWarp>
          </a:bodyPr>
          <a:lstStyle>
            <a:lvl1pPr algn="r" defTabSz="925433">
              <a:defRPr sz="1200">
                <a:latin typeface="Times New Roman" pitchFamily="18" charset="0"/>
              </a:defRPr>
            </a:lvl1pPr>
          </a:lstStyle>
          <a:p>
            <a:endParaRPr lang="en-US"/>
          </a:p>
        </p:txBody>
      </p:sp>
      <p:sp>
        <p:nvSpPr>
          <p:cNvPr id="74756" name="Rectangle 4"/>
          <p:cNvSpPr>
            <a:spLocks noGrp="1" noRot="1" noChangeAspect="1" noChangeArrowheads="1" noTextEdit="1"/>
          </p:cNvSpPr>
          <p:nvPr>
            <p:ph type="sldImg" idx="2"/>
          </p:nvPr>
        </p:nvSpPr>
        <p:spPr bwMode="auto">
          <a:xfrm>
            <a:off x="1168400" y="692150"/>
            <a:ext cx="4618038" cy="3465513"/>
          </a:xfrm>
          <a:prstGeom prst="rect">
            <a:avLst/>
          </a:prstGeom>
          <a:noFill/>
          <a:ln w="9525">
            <a:solidFill>
              <a:srgbClr val="000000"/>
            </a:solidFill>
            <a:miter lim="800000"/>
            <a:headEnd/>
            <a:tailEnd/>
          </a:ln>
          <a:effectLst/>
        </p:spPr>
      </p:sp>
      <p:sp>
        <p:nvSpPr>
          <p:cNvPr id="74757" name="Rectangle 5"/>
          <p:cNvSpPr>
            <a:spLocks noGrp="1" noChangeArrowheads="1"/>
          </p:cNvSpPr>
          <p:nvPr>
            <p:ph type="body" sz="quarter" idx="3"/>
          </p:nvPr>
        </p:nvSpPr>
        <p:spPr bwMode="auto">
          <a:xfrm>
            <a:off x="927627" y="4390030"/>
            <a:ext cx="5099585" cy="4158062"/>
          </a:xfrm>
          <a:prstGeom prst="rect">
            <a:avLst/>
          </a:prstGeom>
          <a:noFill/>
          <a:ln w="9525">
            <a:noFill/>
            <a:miter lim="800000"/>
            <a:headEnd/>
            <a:tailEnd/>
          </a:ln>
          <a:effectLst/>
        </p:spPr>
        <p:txBody>
          <a:bodyPr vert="horz" wrap="square" lIns="92534" tIns="46268" rIns="92534" bIns="4626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58" name="Rectangle 6"/>
          <p:cNvSpPr>
            <a:spLocks noGrp="1" noChangeArrowheads="1"/>
          </p:cNvSpPr>
          <p:nvPr>
            <p:ph type="ftr" sz="quarter" idx="4"/>
          </p:nvPr>
        </p:nvSpPr>
        <p:spPr bwMode="auto">
          <a:xfrm>
            <a:off x="1" y="8778481"/>
            <a:ext cx="3014393" cy="462357"/>
          </a:xfrm>
          <a:prstGeom prst="rect">
            <a:avLst/>
          </a:prstGeom>
          <a:noFill/>
          <a:ln w="9525">
            <a:noFill/>
            <a:miter lim="800000"/>
            <a:headEnd/>
            <a:tailEnd/>
          </a:ln>
          <a:effectLst/>
        </p:spPr>
        <p:txBody>
          <a:bodyPr vert="horz" wrap="square" lIns="92534" tIns="46268" rIns="92534" bIns="46268" numCol="1" anchor="b" anchorCtr="0" compatLnSpc="1">
            <a:prstTxWarp prst="textNoShape">
              <a:avLst/>
            </a:prstTxWarp>
          </a:bodyPr>
          <a:lstStyle>
            <a:lvl1pPr defTabSz="925433">
              <a:defRPr sz="1200">
                <a:latin typeface="Times New Roman" pitchFamily="18" charset="0"/>
              </a:defRPr>
            </a:lvl1pPr>
          </a:lstStyle>
          <a:p>
            <a:endParaRPr lang="en-US"/>
          </a:p>
        </p:txBody>
      </p:sp>
      <p:sp>
        <p:nvSpPr>
          <p:cNvPr id="74759" name="Rectangle 7"/>
          <p:cNvSpPr>
            <a:spLocks noGrp="1" noChangeArrowheads="1"/>
          </p:cNvSpPr>
          <p:nvPr>
            <p:ph type="sldNum" sz="quarter" idx="5"/>
          </p:nvPr>
        </p:nvSpPr>
        <p:spPr bwMode="auto">
          <a:xfrm>
            <a:off x="3940445" y="8778481"/>
            <a:ext cx="3014393" cy="462357"/>
          </a:xfrm>
          <a:prstGeom prst="rect">
            <a:avLst/>
          </a:prstGeom>
          <a:noFill/>
          <a:ln w="9525">
            <a:noFill/>
            <a:miter lim="800000"/>
            <a:headEnd/>
            <a:tailEnd/>
          </a:ln>
          <a:effectLst/>
        </p:spPr>
        <p:txBody>
          <a:bodyPr vert="horz" wrap="square" lIns="92534" tIns="46268" rIns="92534" bIns="46268" numCol="1" anchor="b" anchorCtr="0" compatLnSpc="1">
            <a:prstTxWarp prst="textNoShape">
              <a:avLst/>
            </a:prstTxWarp>
          </a:bodyPr>
          <a:lstStyle>
            <a:lvl1pPr algn="r" defTabSz="925433">
              <a:defRPr sz="1200">
                <a:latin typeface="Times New Roman" pitchFamily="18" charset="0"/>
              </a:defRPr>
            </a:lvl1pPr>
          </a:lstStyle>
          <a:p>
            <a:fld id="{FBB6649C-BB80-46A3-B873-2282FFDF2924}" type="slidenum">
              <a:rPr lang="en-US"/>
              <a:pPr/>
              <a:t>‹#›</a:t>
            </a:fld>
            <a:endParaRPr lang="en-US"/>
          </a:p>
        </p:txBody>
      </p:sp>
    </p:spTree>
    <p:extLst>
      <p:ext uri="{BB962C8B-B14F-4D97-AF65-F5344CB8AC3E}">
        <p14:creationId xmlns:p14="http://schemas.microsoft.com/office/powerpoint/2010/main" val="575595313"/>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dirty="0"/>
          </a:p>
        </p:txBody>
      </p:sp>
      <p:sp>
        <p:nvSpPr>
          <p:cNvPr id="2" name="Footer Placeholder 1"/>
          <p:cNvSpPr>
            <a:spLocks noGrp="1"/>
          </p:cNvSpPr>
          <p:nvPr>
            <p:ph type="ftr" sz="quarter" idx="10"/>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r>
              <a:rPr lang="en-US" dirty="0"/>
              <a:t>Each year the school district must provide a series of financial reports to the State.  These reports are known as Interim reports – the first is submitted no later than December 15 based upon information as of October 31 and the second is based upon data collected through January and will be submitted no later than March 15.  </a:t>
            </a:r>
          </a:p>
          <a:p>
            <a:endParaRPr lang="en-US" dirty="0"/>
          </a:p>
          <a:p>
            <a:r>
              <a:rPr lang="en-US" dirty="0"/>
              <a:t>Our multi year projections use the current year budget information and apply assumptions of State level Cola and factors based upon the School Services of California Dartboard.  This is an industry standard.  The specifics of our district assumptions are listed in the executive summary provided as a part of the report.</a:t>
            </a:r>
          </a:p>
          <a:p>
            <a:endParaRPr lang="en-US" dirty="0"/>
          </a:p>
          <a:p>
            <a:r>
              <a:rPr lang="en-US" dirty="0"/>
              <a:t>This report is comprised of the financial data for all the funds of the district submitted on the required forms for State review.</a:t>
            </a:r>
          </a:p>
          <a:p>
            <a:r>
              <a:rPr lang="en-US" dirty="0"/>
              <a:t>Also included, and required as a part of the report submission are the Multi Year projections.  </a:t>
            </a:r>
          </a:p>
          <a:p>
            <a:r>
              <a:rPr lang="en-US" dirty="0"/>
              <a:t>This becomes the focus of the report, because the board must adopt a certification of financial condition based upon the projections that the district will, may not or will not, meet it’s financial obligations for this year and the subsequent two years.</a:t>
            </a:r>
          </a:p>
        </p:txBody>
      </p:sp>
      <p:sp>
        <p:nvSpPr>
          <p:cNvPr id="2" name="Footer Placeholder 1"/>
          <p:cNvSpPr>
            <a:spLocks noGrp="1"/>
          </p:cNvSpPr>
          <p:nvPr>
            <p:ph type="ftr" sz="quarter" idx="10"/>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a:xfrm>
            <a:off x="696114" y="4390030"/>
            <a:ext cx="5562610" cy="4158062"/>
          </a:xfrm>
        </p:spPr>
        <p:txBody>
          <a:bodyPr/>
          <a:lstStyle/>
          <a:p>
            <a:r>
              <a:rPr lang="en-US" dirty="0"/>
              <a:t> </a:t>
            </a:r>
          </a:p>
        </p:txBody>
      </p:sp>
      <p:sp>
        <p:nvSpPr>
          <p:cNvPr id="2" name="Footer Placeholder 1"/>
          <p:cNvSpPr>
            <a:spLocks noGrp="1"/>
          </p:cNvSpPr>
          <p:nvPr>
            <p:ph type="ftr" sz="quarter" idx="10"/>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dirty="0"/>
          </a:p>
        </p:txBody>
      </p:sp>
      <p:sp>
        <p:nvSpPr>
          <p:cNvPr id="2" name="Footer Placeholder 1"/>
          <p:cNvSpPr>
            <a:spLocks noGrp="1"/>
          </p:cNvSpPr>
          <p:nvPr>
            <p:ph type="ftr" sz="quarter" idx="10"/>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B6649C-BB80-46A3-B873-2282FFDF2924}" type="slidenum">
              <a:rPr lang="en-US" smtClean="0"/>
              <a:pPr/>
              <a:t>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78999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B6649C-BB80-46A3-B873-2282FFDF2924}" type="slidenum">
              <a:rPr lang="en-US" smtClean="0"/>
              <a:pPr/>
              <a:t>11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38554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a:xfrm>
            <a:off x="696114" y="4390030"/>
            <a:ext cx="5562610" cy="4158062"/>
          </a:xfrm>
        </p:spPr>
        <p:txBody>
          <a:bodyPr/>
          <a:lstStyle/>
          <a:p>
            <a:endParaRPr lang="en-US" dirty="0"/>
          </a:p>
        </p:txBody>
      </p:sp>
      <p:sp>
        <p:nvSpPr>
          <p:cNvPr id="2" name="Footer Placeholder 1"/>
          <p:cNvSpPr>
            <a:spLocks noGrp="1"/>
          </p:cNvSpPr>
          <p:nvPr>
            <p:ph type="ftr" sz="quarter" idx="10"/>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019740B-A9E6-47CF-9013-803667E4B2B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F74343-6EA2-49ED-A84A-87B82F39DC2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F6C3098-40E2-44AF-B762-B77B98078209}"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8E817BA-EA7E-4000-9AA6-DCC653FB41C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37B485-8752-47A9-B0E2-73DD5588066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242C2F-A10D-4CAE-913A-CFC0294A97E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1652B4-D4B5-4A6D-8379-477602EEE63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4A19DF5-5FAE-402B-9075-318096A35AC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46965A3-0086-47FC-A159-808B6AD6D34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22B4AF9-062A-4A5F-9349-B9325DDA580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C37131-0023-4C44-B814-43DCB1296C7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A6E4382-42BF-4A89-967B-224ACB54B9F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0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005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3005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3005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9115E298-CAB0-4F90-B669-2B812DB9DBA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wccusd.ne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936A002-0A8A-4D75-9DEB-B2161A96A5E2}" type="slidenum">
              <a:rPr lang="en-US"/>
              <a:pPr/>
              <a:t>1</a:t>
            </a:fld>
            <a:endParaRPr lang="en-US"/>
          </a:p>
        </p:txBody>
      </p:sp>
      <p:sp>
        <p:nvSpPr>
          <p:cNvPr id="2050" name="Rectangle 2"/>
          <p:cNvSpPr>
            <a:spLocks noGrp="1" noChangeArrowheads="1"/>
          </p:cNvSpPr>
          <p:nvPr>
            <p:ph type="ctrTitle"/>
          </p:nvPr>
        </p:nvSpPr>
        <p:spPr>
          <a:xfrm>
            <a:off x="685800" y="685800"/>
            <a:ext cx="7772400" cy="1143000"/>
          </a:xfrm>
        </p:spPr>
        <p:txBody>
          <a:bodyPr/>
          <a:lstStyle/>
          <a:p>
            <a:r>
              <a:rPr lang="en-US" sz="3600" dirty="0"/>
              <a:t>West Contra Costa</a:t>
            </a:r>
            <a:br>
              <a:rPr lang="en-US" sz="3600" dirty="0"/>
            </a:br>
            <a:r>
              <a:rPr lang="en-US" sz="3600" dirty="0"/>
              <a:t>Unified School District</a:t>
            </a:r>
            <a:br>
              <a:rPr lang="en-US" sz="3600" dirty="0"/>
            </a:br>
            <a:r>
              <a:rPr lang="en-US" sz="2800" dirty="0"/>
              <a:t>December </a:t>
            </a:r>
            <a:r>
              <a:rPr lang="en-US" sz="2800" dirty="0" smtClean="0"/>
              <a:t>7, 2011</a:t>
            </a:r>
            <a:r>
              <a:rPr lang="en-US" sz="2800" dirty="0"/>
              <a:t/>
            </a:r>
            <a:br>
              <a:rPr lang="en-US" sz="2800" dirty="0"/>
            </a:br>
            <a:endParaRPr lang="en-US" sz="2800" dirty="0"/>
          </a:p>
        </p:txBody>
      </p:sp>
      <p:sp>
        <p:nvSpPr>
          <p:cNvPr id="2051" name="Rectangle 3"/>
          <p:cNvSpPr>
            <a:spLocks noGrp="1" noChangeArrowheads="1"/>
          </p:cNvSpPr>
          <p:nvPr>
            <p:ph type="subTitle" idx="1"/>
          </p:nvPr>
        </p:nvSpPr>
        <p:spPr>
          <a:xfrm>
            <a:off x="1371600" y="4800600"/>
            <a:ext cx="6400800" cy="2438400"/>
          </a:xfrm>
        </p:spPr>
        <p:txBody>
          <a:bodyPr/>
          <a:lstStyle/>
          <a:p>
            <a:pPr>
              <a:lnSpc>
                <a:spcPct val="80000"/>
              </a:lnSpc>
            </a:pPr>
            <a:r>
              <a:rPr lang="en-US" sz="2800" dirty="0" smtClean="0"/>
              <a:t>2011-12</a:t>
            </a:r>
            <a:endParaRPr lang="en-US" sz="2800" dirty="0"/>
          </a:p>
          <a:p>
            <a:pPr>
              <a:lnSpc>
                <a:spcPct val="80000"/>
              </a:lnSpc>
            </a:pPr>
            <a:r>
              <a:rPr lang="en-US" sz="2800" dirty="0"/>
              <a:t>First Interim Financial Report</a:t>
            </a:r>
          </a:p>
        </p:txBody>
      </p:sp>
      <p:pic>
        <p:nvPicPr>
          <p:cNvPr id="2052" name="Picture 4" descr="logoCR"/>
          <p:cNvPicPr>
            <a:picLocks noChangeAspect="1" noChangeArrowheads="1"/>
          </p:cNvPicPr>
          <p:nvPr/>
        </p:nvPicPr>
        <p:blipFill>
          <a:blip r:embed="rId3" cstate="print"/>
          <a:srcRect/>
          <a:stretch>
            <a:fillRect/>
          </a:stretch>
        </p:blipFill>
        <p:spPr bwMode="auto">
          <a:xfrm>
            <a:off x="3352800" y="1981200"/>
            <a:ext cx="2362200" cy="2314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a:t>Retiree Benefits continue to take a large portion of the budget, and the District is absorbing the increased cost of health plans for the majority of </a:t>
            </a:r>
            <a:r>
              <a:rPr lang="en-US" sz="2800" dirty="0" smtClean="0"/>
              <a:t>retirees</a:t>
            </a:r>
          </a:p>
          <a:p>
            <a:pPr lvl="1"/>
            <a:r>
              <a:rPr lang="en-US" sz="2400" dirty="0" smtClean="0"/>
              <a:t>The District is operating on a “Pay as you go” basis</a:t>
            </a:r>
          </a:p>
          <a:p>
            <a:pPr lvl="1"/>
            <a:r>
              <a:rPr lang="en-US" sz="2400" dirty="0" smtClean="0"/>
              <a:t>The District has a retiree benefit fund, but is not currently adding to it</a:t>
            </a:r>
          </a:p>
          <a:p>
            <a:r>
              <a:rPr lang="en-US" sz="2800" dirty="0" smtClean="0"/>
              <a:t>General Fund cash flow for our District becomes a problem when reserves are depleted</a:t>
            </a:r>
            <a:endParaRPr lang="en-US" sz="2800" dirty="0"/>
          </a:p>
        </p:txBody>
      </p:sp>
      <p:sp>
        <p:nvSpPr>
          <p:cNvPr id="4" name="Slide Number Placeholder 3"/>
          <p:cNvSpPr>
            <a:spLocks noGrp="1"/>
          </p:cNvSpPr>
          <p:nvPr>
            <p:ph type="sldNum" sz="quarter" idx="12"/>
          </p:nvPr>
        </p:nvSpPr>
        <p:spPr/>
        <p:txBody>
          <a:bodyPr/>
          <a:lstStyle/>
          <a:p>
            <a:fld id="{5337B485-8752-47A9-B0E2-73DD55880667}" type="slidenum">
              <a:rPr lang="en-US" smtClean="0"/>
              <a:pPr/>
              <a:t>10</a:t>
            </a:fld>
            <a:endParaRPr lang="en-US"/>
          </a:p>
        </p:txBody>
      </p:sp>
      <p:sp>
        <p:nvSpPr>
          <p:cNvPr id="5" name="Title 2"/>
          <p:cNvSpPr>
            <a:spLocks noGrp="1"/>
          </p:cNvSpPr>
          <p:nvPr>
            <p:ph type="title"/>
          </p:nvPr>
        </p:nvSpPr>
        <p:spPr/>
        <p:txBody>
          <a:bodyPr/>
          <a:lstStyle/>
          <a:p>
            <a:r>
              <a:rPr lang="en-US" dirty="0" smtClean="0"/>
              <a:t>Multi Year Planning Concerns</a:t>
            </a:r>
            <a:endParaRPr lang="en-US" dirty="0"/>
          </a:p>
        </p:txBody>
      </p:sp>
    </p:spTree>
    <p:extLst>
      <p:ext uri="{BB962C8B-B14F-4D97-AF65-F5344CB8AC3E}">
        <p14:creationId xmlns:p14="http://schemas.microsoft.com/office/powerpoint/2010/main" val="659567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Outlook</a:t>
            </a:r>
            <a:endParaRPr lang="en-US" dirty="0"/>
          </a:p>
        </p:txBody>
      </p:sp>
      <p:sp>
        <p:nvSpPr>
          <p:cNvPr id="3" name="Content Placeholder 2"/>
          <p:cNvSpPr>
            <a:spLocks noGrp="1"/>
          </p:cNvSpPr>
          <p:nvPr>
            <p:ph idx="1"/>
          </p:nvPr>
        </p:nvSpPr>
        <p:spPr>
          <a:xfrm>
            <a:off x="457200" y="1600200"/>
            <a:ext cx="7924800" cy="4800600"/>
          </a:xfrm>
        </p:spPr>
        <p:txBody>
          <a:bodyPr/>
          <a:lstStyle/>
          <a:p>
            <a:r>
              <a:rPr lang="en-US" sz="2800" dirty="0" smtClean="0"/>
              <a:t>The LAO’s office revenue forecast indicates Tier 2 Mid Year Triggers will be implemented</a:t>
            </a:r>
          </a:p>
          <a:p>
            <a:endParaRPr lang="en-US" sz="2800" dirty="0"/>
          </a:p>
          <a:p>
            <a:r>
              <a:rPr lang="en-US" sz="2800" dirty="0" smtClean="0"/>
              <a:t>Department of Finance is scheduled to provide their report in mid-December</a:t>
            </a:r>
          </a:p>
          <a:p>
            <a:endParaRPr lang="en-US" sz="2800" dirty="0"/>
          </a:p>
          <a:p>
            <a:r>
              <a:rPr lang="en-US" sz="2800" dirty="0" smtClean="0"/>
              <a:t>Governors Budget will be released mid-January </a:t>
            </a:r>
          </a:p>
          <a:p>
            <a:endParaRPr lang="en-US" sz="2800" dirty="0" smtClean="0"/>
          </a:p>
        </p:txBody>
      </p:sp>
      <p:sp>
        <p:nvSpPr>
          <p:cNvPr id="4" name="Slide Number Placeholder 3"/>
          <p:cNvSpPr>
            <a:spLocks noGrp="1"/>
          </p:cNvSpPr>
          <p:nvPr>
            <p:ph type="sldNum" sz="quarter" idx="12"/>
          </p:nvPr>
        </p:nvSpPr>
        <p:spPr/>
        <p:txBody>
          <a:bodyPr/>
          <a:lstStyle/>
          <a:p>
            <a:fld id="{5337B485-8752-47A9-B0E2-73DD55880667}"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F752DBE-B94C-4CF7-BEB7-53A36AF4FCA4}" type="slidenum">
              <a:rPr lang="en-US"/>
              <a:pPr/>
              <a:t>12</a:t>
            </a:fld>
            <a:endParaRPr lang="en-US"/>
          </a:p>
        </p:txBody>
      </p:sp>
      <p:sp>
        <p:nvSpPr>
          <p:cNvPr id="263170" name="Rectangle 2"/>
          <p:cNvSpPr>
            <a:spLocks noGrp="1" noChangeArrowheads="1"/>
          </p:cNvSpPr>
          <p:nvPr>
            <p:ph type="title"/>
          </p:nvPr>
        </p:nvSpPr>
        <p:spPr/>
        <p:txBody>
          <a:bodyPr/>
          <a:lstStyle/>
          <a:p>
            <a:r>
              <a:rPr lang="en-US"/>
              <a:t>Next Steps</a:t>
            </a:r>
          </a:p>
        </p:txBody>
      </p:sp>
      <p:sp>
        <p:nvSpPr>
          <p:cNvPr id="263171" name="Rectangle 3"/>
          <p:cNvSpPr>
            <a:spLocks noGrp="1" noChangeArrowheads="1"/>
          </p:cNvSpPr>
          <p:nvPr>
            <p:ph type="body" idx="1"/>
          </p:nvPr>
        </p:nvSpPr>
        <p:spPr>
          <a:xfrm>
            <a:off x="228600" y="1981200"/>
            <a:ext cx="8686800" cy="4525963"/>
          </a:xfrm>
        </p:spPr>
        <p:txBody>
          <a:bodyPr/>
          <a:lstStyle/>
          <a:p>
            <a:pPr lvl="1">
              <a:spcBef>
                <a:spcPct val="0"/>
              </a:spcBef>
              <a:buNone/>
            </a:pPr>
            <a:r>
              <a:rPr lang="en-US" dirty="0" smtClean="0"/>
              <a:t>Governor’s January Budget Analysis</a:t>
            </a:r>
          </a:p>
          <a:p>
            <a:pPr lvl="1">
              <a:spcBef>
                <a:spcPct val="0"/>
              </a:spcBef>
              <a:buNone/>
            </a:pPr>
            <a:r>
              <a:rPr lang="en-US" dirty="0"/>
              <a:t>	</a:t>
            </a:r>
            <a:r>
              <a:rPr lang="en-US" dirty="0" smtClean="0"/>
              <a:t>January 17 – Sacramento</a:t>
            </a:r>
          </a:p>
          <a:p>
            <a:pPr lvl="1">
              <a:spcBef>
                <a:spcPct val="0"/>
              </a:spcBef>
              <a:buNone/>
            </a:pPr>
            <a:endParaRPr lang="en-US" dirty="0" smtClean="0"/>
          </a:p>
          <a:p>
            <a:pPr>
              <a:lnSpc>
                <a:spcPct val="90000"/>
              </a:lnSpc>
            </a:pPr>
            <a:r>
              <a:rPr lang="en-US" sz="2400" dirty="0" smtClean="0"/>
              <a:t>Staff will update the Board at each meeting</a:t>
            </a:r>
          </a:p>
          <a:p>
            <a:pPr>
              <a:lnSpc>
                <a:spcPct val="90000"/>
              </a:lnSpc>
            </a:pPr>
            <a:endParaRPr lang="en-US" sz="2400" dirty="0" smtClean="0"/>
          </a:p>
          <a:p>
            <a:pPr>
              <a:lnSpc>
                <a:spcPct val="90000"/>
              </a:lnSpc>
            </a:pPr>
            <a:r>
              <a:rPr lang="en-US" sz="2400" dirty="0" smtClean="0"/>
              <a:t>Community </a:t>
            </a:r>
            <a:r>
              <a:rPr lang="en-US" sz="2400" dirty="0"/>
              <a:t>Budget Meetings</a:t>
            </a:r>
          </a:p>
          <a:p>
            <a:pPr lvl="1">
              <a:lnSpc>
                <a:spcPct val="90000"/>
              </a:lnSpc>
            </a:pPr>
            <a:r>
              <a:rPr lang="en-US" sz="2000" dirty="0"/>
              <a:t>January – Dates to be </a:t>
            </a:r>
            <a:r>
              <a:rPr lang="en-US" sz="2000" dirty="0" smtClean="0"/>
              <a:t>announced</a:t>
            </a:r>
          </a:p>
          <a:p>
            <a:pPr lvl="1">
              <a:lnSpc>
                <a:spcPct val="90000"/>
              </a:lnSpc>
            </a:pPr>
            <a:endParaRPr lang="en-US" sz="2400" dirty="0"/>
          </a:p>
          <a:p>
            <a:pPr>
              <a:lnSpc>
                <a:spcPct val="90000"/>
              </a:lnSpc>
            </a:pPr>
            <a:r>
              <a:rPr lang="en-US" sz="2400" dirty="0"/>
              <a:t>Financial reports available on the web</a:t>
            </a:r>
          </a:p>
          <a:p>
            <a:pPr lvl="1">
              <a:lnSpc>
                <a:spcPct val="90000"/>
              </a:lnSpc>
              <a:buFontTx/>
              <a:buNone/>
            </a:pPr>
            <a:r>
              <a:rPr lang="en-US" sz="2000" dirty="0">
                <a:hlinkClick r:id="rId3"/>
              </a:rPr>
              <a:t>http://www.wccusd.net/</a:t>
            </a:r>
            <a:endParaRPr lang="en-US" sz="2000" dirty="0"/>
          </a:p>
          <a:p>
            <a:pPr lvl="1">
              <a:lnSpc>
                <a:spcPct val="90000"/>
              </a:lnSpc>
              <a:buFontTx/>
              <a:buNone/>
            </a:pPr>
            <a:endParaRPr lang="en-US" dirty="0"/>
          </a:p>
          <a:p>
            <a:pPr lvl="1">
              <a:spcBef>
                <a:spcPct val="0"/>
              </a:spcBef>
              <a:buFontTx/>
              <a:buNone/>
            </a:pPr>
            <a:endParaRPr lang="en-US" dirty="0" smtClean="0"/>
          </a:p>
          <a:p>
            <a:pPr lvl="1">
              <a:spcBef>
                <a:spcPct val="0"/>
              </a:spcBef>
              <a:buFontTx/>
              <a:buNone/>
            </a:pPr>
            <a:endParaRPr lang="en-US" dirty="0"/>
          </a:p>
          <a:p>
            <a:pPr lvl="1">
              <a:spcBef>
                <a:spcPct val="0"/>
              </a:spcBef>
              <a:buFontTx/>
              <a:buNone/>
            </a:pPr>
            <a:endParaRPr lang="en-US" dirty="0"/>
          </a:p>
          <a:p>
            <a:pPr lvl="1">
              <a:spcBef>
                <a:spcPct val="0"/>
              </a:spcBef>
              <a:buFontTx/>
              <a:buNone/>
            </a:pPr>
            <a:endParaRPr lang="en-US" dirty="0" smtClean="0"/>
          </a:p>
          <a:p>
            <a:pPr lvl="1">
              <a:spcBef>
                <a:spcPct val="0"/>
              </a:spcBef>
              <a:buFontTx/>
              <a:buNone/>
            </a:pPr>
            <a:endParaRPr lang="en-US" dirty="0" smtClean="0"/>
          </a:p>
          <a:p>
            <a:pPr lvl="1">
              <a:spcBef>
                <a:spcPct val="0"/>
              </a:spcBef>
              <a:buFontTx/>
              <a:buNone/>
            </a:pPr>
            <a:endParaRPr lang="en-US" dirty="0"/>
          </a:p>
        </p:txBody>
      </p:sp>
      <p:pic>
        <p:nvPicPr>
          <p:cNvPr id="263172" name="Picture 4" descr="MCBD07022_0000[1]"/>
          <p:cNvPicPr>
            <a:picLocks noChangeAspect="1" noChangeArrowheads="1"/>
          </p:cNvPicPr>
          <p:nvPr/>
        </p:nvPicPr>
        <p:blipFill>
          <a:blip r:embed="rId4" cstate="print"/>
          <a:srcRect/>
          <a:stretch>
            <a:fillRect/>
          </a:stretch>
        </p:blipFill>
        <p:spPr bwMode="auto">
          <a:xfrm>
            <a:off x="7239000" y="533400"/>
            <a:ext cx="1219200" cy="1981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793272D-A328-4BA9-AFAD-D10DED229CD7}" type="slidenum">
              <a:rPr lang="en-US"/>
              <a:pPr/>
              <a:t>2</a:t>
            </a:fld>
            <a:endParaRPr lang="en-US"/>
          </a:p>
        </p:txBody>
      </p:sp>
      <p:sp>
        <p:nvSpPr>
          <p:cNvPr id="236546" name="Rectangle 2"/>
          <p:cNvSpPr>
            <a:spLocks noGrp="1" noChangeArrowheads="1"/>
          </p:cNvSpPr>
          <p:nvPr>
            <p:ph type="title"/>
          </p:nvPr>
        </p:nvSpPr>
        <p:spPr/>
        <p:txBody>
          <a:bodyPr/>
          <a:lstStyle/>
          <a:p>
            <a:r>
              <a:rPr lang="en-US" dirty="0"/>
              <a:t>First Interim </a:t>
            </a:r>
            <a:r>
              <a:rPr lang="en-US" dirty="0" smtClean="0"/>
              <a:t>2011-12</a:t>
            </a:r>
            <a:endParaRPr lang="en-US" dirty="0"/>
          </a:p>
        </p:txBody>
      </p:sp>
      <p:sp>
        <p:nvSpPr>
          <p:cNvPr id="236547" name="Rectangle 3"/>
          <p:cNvSpPr>
            <a:spLocks noGrp="1" noChangeArrowheads="1"/>
          </p:cNvSpPr>
          <p:nvPr>
            <p:ph type="body" idx="1"/>
          </p:nvPr>
        </p:nvSpPr>
        <p:spPr/>
        <p:txBody>
          <a:bodyPr/>
          <a:lstStyle/>
          <a:p>
            <a:r>
              <a:rPr lang="en-US" dirty="0"/>
              <a:t>Period Ending </a:t>
            </a:r>
            <a:r>
              <a:rPr lang="en-US" dirty="0" smtClean="0"/>
              <a:t>October 31, 2011</a:t>
            </a:r>
            <a:endParaRPr lang="en-US" dirty="0"/>
          </a:p>
          <a:p>
            <a:r>
              <a:rPr lang="en-US" dirty="0"/>
              <a:t>Updated Information for all funds</a:t>
            </a:r>
          </a:p>
          <a:p>
            <a:r>
              <a:rPr lang="en-US" dirty="0"/>
              <a:t>Latest Information from the State</a:t>
            </a:r>
          </a:p>
          <a:p>
            <a:r>
              <a:rPr lang="en-US" dirty="0"/>
              <a:t>Utilizing the budget assumptions published by School Services of California as recommended by the County </a:t>
            </a:r>
            <a:r>
              <a:rPr lang="en-US" dirty="0" smtClean="0"/>
              <a:t>Office</a:t>
            </a:r>
          </a:p>
          <a:p>
            <a:r>
              <a:rPr lang="en-US" dirty="0" smtClean="0"/>
              <a:t>Positive Certification</a:t>
            </a:r>
            <a:endParaRPr lang="en-US"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lide Number Placeholder 5"/>
          <p:cNvSpPr>
            <a:spLocks noGrp="1"/>
          </p:cNvSpPr>
          <p:nvPr>
            <p:ph type="sldNum" sz="quarter" idx="12"/>
          </p:nvPr>
        </p:nvSpPr>
        <p:spPr/>
        <p:txBody>
          <a:bodyPr/>
          <a:lstStyle/>
          <a:p>
            <a:fld id="{258A4062-573E-4DB3-AC1F-ADBCEAA29D5C}" type="slidenum">
              <a:rPr lang="en-US"/>
              <a:pPr/>
              <a:t>3</a:t>
            </a:fld>
            <a:endParaRPr lang="en-US"/>
          </a:p>
        </p:txBody>
      </p:sp>
      <p:sp>
        <p:nvSpPr>
          <p:cNvPr id="226306" name="Rectangle 2"/>
          <p:cNvSpPr>
            <a:spLocks noGrp="1" noChangeArrowheads="1"/>
          </p:cNvSpPr>
          <p:nvPr>
            <p:ph type="title"/>
          </p:nvPr>
        </p:nvSpPr>
        <p:spPr>
          <a:xfrm>
            <a:off x="457200" y="401638"/>
            <a:ext cx="8229600" cy="1503362"/>
          </a:xfrm>
        </p:spPr>
        <p:txBody>
          <a:bodyPr/>
          <a:lstStyle/>
          <a:p>
            <a:r>
              <a:rPr lang="en-US" sz="2800" b="1" dirty="0"/>
              <a:t>Multi Year </a:t>
            </a:r>
            <a:r>
              <a:rPr lang="en-US" sz="2800" b="1" dirty="0" smtClean="0"/>
              <a:t>Projection</a:t>
            </a:r>
            <a:br>
              <a:rPr lang="en-US" sz="2800" b="1" dirty="0" smtClean="0"/>
            </a:br>
            <a:r>
              <a:rPr lang="en-US" sz="2800" b="1" dirty="0" smtClean="0"/>
              <a:t> </a:t>
            </a:r>
            <a:r>
              <a:rPr lang="en-US" sz="2800" b="1" dirty="0"/>
              <a:t>First Interim Report </a:t>
            </a:r>
            <a:br>
              <a:rPr lang="en-US" sz="2800" b="1" dirty="0"/>
            </a:br>
            <a:r>
              <a:rPr lang="en-US" sz="2800" b="1" dirty="0"/>
              <a:t>Unrestricted General </a:t>
            </a:r>
            <a:r>
              <a:rPr lang="en-US" sz="2800" b="1" dirty="0" smtClean="0"/>
              <a:t>Fund</a:t>
            </a:r>
            <a:endParaRPr lang="en-US" sz="2800" b="1" dirty="0"/>
          </a:p>
        </p:txBody>
      </p:sp>
      <p:sp>
        <p:nvSpPr>
          <p:cNvPr id="226307" name="Oval 3"/>
          <p:cNvSpPr>
            <a:spLocks noChangeArrowheads="1"/>
          </p:cNvSpPr>
          <p:nvPr/>
        </p:nvSpPr>
        <p:spPr bwMode="auto">
          <a:xfrm>
            <a:off x="6477000" y="2971800"/>
            <a:ext cx="1143000" cy="381000"/>
          </a:xfrm>
          <a:prstGeom prst="ellipse">
            <a:avLst/>
          </a:prstGeom>
          <a:noFill/>
          <a:ln w="28575">
            <a:solidFill>
              <a:schemeClr val="tx1"/>
            </a:solidFill>
            <a:round/>
            <a:headEnd/>
            <a:tailEnd/>
          </a:ln>
          <a:effectLst/>
        </p:spPr>
        <p:txBody>
          <a:bodyPr wrap="none" anchor="ctr"/>
          <a:lstStyle/>
          <a:p>
            <a:endParaRPr lang="en-US"/>
          </a:p>
        </p:txBody>
      </p:sp>
      <p:sp>
        <p:nvSpPr>
          <p:cNvPr id="226349" name="Oval 45"/>
          <p:cNvSpPr>
            <a:spLocks noChangeArrowheads="1"/>
          </p:cNvSpPr>
          <p:nvPr/>
        </p:nvSpPr>
        <p:spPr bwMode="auto">
          <a:xfrm>
            <a:off x="4419600" y="5181600"/>
            <a:ext cx="1219200" cy="381000"/>
          </a:xfrm>
          <a:prstGeom prst="ellipse">
            <a:avLst/>
          </a:prstGeom>
          <a:noFill/>
          <a:ln w="38100">
            <a:solidFill>
              <a:schemeClr val="tx1"/>
            </a:solidFill>
            <a:round/>
            <a:headEnd/>
            <a:tailEnd/>
          </a:ln>
          <a:effectLst/>
        </p:spPr>
        <p:txBody>
          <a:bodyPr wrap="none" anchor="ct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948615685"/>
              </p:ext>
            </p:extLst>
          </p:nvPr>
        </p:nvGraphicFramePr>
        <p:xfrm>
          <a:off x="10147" y="2362200"/>
          <a:ext cx="9123706" cy="3524250"/>
        </p:xfrm>
        <a:graphic>
          <a:graphicData uri="http://schemas.openxmlformats.org/presentationml/2006/ole">
            <mc:AlternateContent xmlns:mc="http://schemas.openxmlformats.org/markup-compatibility/2006">
              <mc:Choice xmlns:v="urn:schemas-microsoft-com:vml" Requires="v">
                <p:oleObj spid="_x0000_s1069" name="Worksheet" r:id="rId4" imgW="5227284" imgH="2019279" progId="Excel.Sheet.12">
                  <p:embed/>
                </p:oleObj>
              </mc:Choice>
              <mc:Fallback>
                <p:oleObj name="Worksheet" r:id="rId4" imgW="5227284" imgH="2019279" progId="Excel.Sheet.12">
                  <p:embed/>
                  <p:pic>
                    <p:nvPicPr>
                      <p:cNvPr id="0" name=""/>
                      <p:cNvPicPr/>
                      <p:nvPr/>
                    </p:nvPicPr>
                    <p:blipFill>
                      <a:blip r:embed="rId5"/>
                      <a:stretch>
                        <a:fillRect/>
                      </a:stretch>
                    </p:blipFill>
                    <p:spPr>
                      <a:xfrm>
                        <a:off x="10147" y="2362200"/>
                        <a:ext cx="9123706" cy="3524250"/>
                      </a:xfrm>
                      <a:prstGeom prst="rect">
                        <a:avLst/>
                      </a:prstGeom>
                    </p:spPr>
                  </p:pic>
                </p:oleObj>
              </mc:Fallback>
            </mc:AlternateContent>
          </a:graphicData>
        </a:graphic>
      </p:graphicFrame>
      <p:sp>
        <p:nvSpPr>
          <p:cNvPr id="10" name="Oval 3"/>
          <p:cNvSpPr>
            <a:spLocks noChangeArrowheads="1"/>
          </p:cNvSpPr>
          <p:nvPr/>
        </p:nvSpPr>
        <p:spPr bwMode="auto">
          <a:xfrm>
            <a:off x="8001000" y="2971800"/>
            <a:ext cx="1143000" cy="381000"/>
          </a:xfrm>
          <a:prstGeom prst="ellipse">
            <a:avLst/>
          </a:prstGeom>
          <a:noFill/>
          <a:ln w="28575">
            <a:solidFill>
              <a:schemeClr val="tx1"/>
            </a:solidFill>
            <a:round/>
            <a:headEnd/>
            <a:tailEnd/>
          </a:ln>
          <a:effectLst/>
        </p:spPr>
        <p:txBody>
          <a:bodyPr wrap="none" anchor="ctr"/>
          <a:lstStyle/>
          <a:p>
            <a:endParaRPr lang="en-US"/>
          </a:p>
        </p:txBody>
      </p:sp>
      <p:sp>
        <p:nvSpPr>
          <p:cNvPr id="5" name="TextBox 4"/>
          <p:cNvSpPr txBox="1"/>
          <p:nvPr/>
        </p:nvSpPr>
        <p:spPr>
          <a:xfrm>
            <a:off x="381000" y="6172200"/>
            <a:ext cx="4191000" cy="369332"/>
          </a:xfrm>
          <a:prstGeom prst="rect">
            <a:avLst/>
          </a:prstGeom>
          <a:noFill/>
        </p:spPr>
        <p:txBody>
          <a:bodyPr wrap="square" rtlCol="0">
            <a:spAutoFit/>
          </a:bodyPr>
          <a:lstStyle/>
          <a:p>
            <a:r>
              <a:rPr lang="en-US" dirty="0" smtClean="0"/>
              <a:t>Chart in Thousands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63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26307"/>
                                        </p:tgtEl>
                                        <p:attrNameLst>
                                          <p:attrName>style.visibility</p:attrName>
                                        </p:attrNameLst>
                                      </p:cBhvr>
                                      <p:to>
                                        <p:strVal val="visible"/>
                                      </p:to>
                                    </p:set>
                                    <p:animEffect transition="in" filter="blinds(horizontal)">
                                      <p:cBhvr>
                                        <p:cTn id="11" dur="500"/>
                                        <p:tgtEl>
                                          <p:spTgt spid="22630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7" grpId="0" animBg="1"/>
      <p:bldP spid="22634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0242DE-9EC5-4579-95A3-6A706C714D6E}" type="slidenum">
              <a:rPr lang="en-US"/>
              <a:pPr/>
              <a:t>4</a:t>
            </a:fld>
            <a:endParaRPr lang="en-US"/>
          </a:p>
        </p:txBody>
      </p:sp>
      <p:sp>
        <p:nvSpPr>
          <p:cNvPr id="254978" name="Rectangle 2"/>
          <p:cNvSpPr>
            <a:spLocks noGrp="1" noChangeArrowheads="1"/>
          </p:cNvSpPr>
          <p:nvPr>
            <p:ph type="title"/>
          </p:nvPr>
        </p:nvSpPr>
        <p:spPr/>
        <p:txBody>
          <a:bodyPr/>
          <a:lstStyle/>
          <a:p>
            <a:r>
              <a:rPr lang="en-US" dirty="0" smtClean="0"/>
              <a:t>Multi </a:t>
            </a:r>
            <a:r>
              <a:rPr lang="en-US" dirty="0"/>
              <a:t>Year Projection</a:t>
            </a:r>
          </a:p>
        </p:txBody>
      </p:sp>
      <p:sp>
        <p:nvSpPr>
          <p:cNvPr id="254979" name="Rectangle 3"/>
          <p:cNvSpPr>
            <a:spLocks noGrp="1" noChangeArrowheads="1"/>
          </p:cNvSpPr>
          <p:nvPr>
            <p:ph type="body" idx="1"/>
          </p:nvPr>
        </p:nvSpPr>
        <p:spPr>
          <a:xfrm>
            <a:off x="381000" y="1447800"/>
            <a:ext cx="8305800" cy="5181600"/>
          </a:xfrm>
        </p:spPr>
        <p:txBody>
          <a:bodyPr/>
          <a:lstStyle/>
          <a:p>
            <a:r>
              <a:rPr lang="en-US" sz="2800" dirty="0" smtClean="0"/>
              <a:t>2011-12</a:t>
            </a:r>
            <a:endParaRPr lang="en-US" sz="2800" dirty="0"/>
          </a:p>
          <a:p>
            <a:pPr lvl="1"/>
            <a:r>
              <a:rPr lang="en-US" sz="2000" dirty="0"/>
              <a:t>Will meet 3% </a:t>
            </a:r>
            <a:r>
              <a:rPr lang="en-US" sz="2000" dirty="0" smtClean="0"/>
              <a:t>reserve</a:t>
            </a:r>
          </a:p>
          <a:p>
            <a:pPr lvl="1"/>
            <a:r>
              <a:rPr lang="en-US" sz="2000" dirty="0" smtClean="0"/>
              <a:t>Use of Special Reserve Fund $872,000</a:t>
            </a:r>
            <a:endParaRPr lang="en-US" sz="2000" dirty="0"/>
          </a:p>
          <a:p>
            <a:pPr lvl="1"/>
            <a:r>
              <a:rPr lang="en-US" sz="2000" dirty="0" smtClean="0"/>
              <a:t>Mid Year Trigger Reserve $8 million</a:t>
            </a:r>
          </a:p>
          <a:p>
            <a:r>
              <a:rPr lang="en-US" sz="2800" dirty="0" smtClean="0"/>
              <a:t>2012-13</a:t>
            </a:r>
            <a:endParaRPr lang="en-US" sz="2800" dirty="0"/>
          </a:p>
          <a:p>
            <a:pPr lvl="1"/>
            <a:r>
              <a:rPr lang="en-US" sz="2000" dirty="0"/>
              <a:t>Will meet 3% reserve</a:t>
            </a:r>
          </a:p>
          <a:p>
            <a:pPr lvl="1"/>
            <a:r>
              <a:rPr lang="en-US" sz="2000" dirty="0" smtClean="0"/>
              <a:t>Use of Special Reserve fund $2.8 million</a:t>
            </a:r>
          </a:p>
          <a:p>
            <a:r>
              <a:rPr lang="en-US" sz="2800" dirty="0" smtClean="0"/>
              <a:t>2013-14</a:t>
            </a:r>
            <a:endParaRPr lang="en-US" sz="2800" dirty="0"/>
          </a:p>
          <a:p>
            <a:pPr lvl="1"/>
            <a:r>
              <a:rPr lang="en-US" sz="2000" dirty="0"/>
              <a:t>Will meet 3% reserve</a:t>
            </a:r>
          </a:p>
          <a:p>
            <a:pPr lvl="1"/>
            <a:r>
              <a:rPr lang="en-US" sz="2000" dirty="0" smtClean="0"/>
              <a:t>Use </a:t>
            </a:r>
            <a:r>
              <a:rPr lang="en-US" sz="2000" dirty="0"/>
              <a:t>of Special Reserve fund </a:t>
            </a:r>
            <a:r>
              <a:rPr lang="en-US" sz="2000" dirty="0" smtClean="0"/>
              <a:t>$6.6 </a:t>
            </a:r>
            <a:r>
              <a:rPr lang="en-US" sz="2000" dirty="0"/>
              <a:t>million</a:t>
            </a:r>
          </a:p>
          <a:p>
            <a:pPr lvl="1"/>
            <a:endParaRPr lang="en-US" sz="2400" dirty="0"/>
          </a:p>
          <a:p>
            <a:pPr lvl="1">
              <a:buFontTx/>
              <a:buNone/>
            </a:pPr>
            <a:endParaRPr lang="en-US" sz="2400" dirty="0"/>
          </a:p>
        </p:txBody>
      </p:sp>
      <p:sp>
        <p:nvSpPr>
          <p:cNvPr id="2" name="TextBox 1"/>
          <p:cNvSpPr txBox="1"/>
          <p:nvPr/>
        </p:nvSpPr>
        <p:spPr>
          <a:xfrm>
            <a:off x="5791200" y="1227772"/>
            <a:ext cx="3200400" cy="1477328"/>
          </a:xfrm>
          <a:prstGeom prst="rect">
            <a:avLst/>
          </a:prstGeom>
          <a:noFill/>
          <a:ln>
            <a:solidFill>
              <a:schemeClr val="tx1"/>
            </a:solidFill>
          </a:ln>
        </p:spPr>
        <p:txBody>
          <a:bodyPr wrap="square" rtlCol="0">
            <a:spAutoFit/>
          </a:bodyPr>
          <a:lstStyle/>
          <a:p>
            <a:r>
              <a:rPr lang="en-US" dirty="0" smtClean="0"/>
              <a:t>All years assume zero COLA due to ongoing State fiscal crisis and pending information on the Governor’s Proposed Budget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43272"/>
          </a:xfrm>
        </p:spPr>
        <p:txBody>
          <a:bodyPr>
            <a:normAutofit/>
          </a:bodyPr>
          <a:lstStyle/>
          <a:p>
            <a:endParaRPr lang="en-US" sz="2400" dirty="0" smtClean="0"/>
          </a:p>
          <a:p>
            <a:r>
              <a:rPr lang="en-US" sz="2400" dirty="0" smtClean="0"/>
              <a:t>Assumptions Based on Board Priorities are Used for Multi-Year Projections</a:t>
            </a:r>
          </a:p>
          <a:p>
            <a:pPr lvl="1"/>
            <a:r>
              <a:rPr lang="en-US" sz="2400" dirty="0" smtClean="0"/>
              <a:t>Furloughs </a:t>
            </a:r>
            <a:r>
              <a:rPr lang="en-US" sz="2400" dirty="0"/>
              <a:t>are restored </a:t>
            </a:r>
            <a:endParaRPr lang="en-US" sz="2400" dirty="0" smtClean="0"/>
          </a:p>
          <a:p>
            <a:pPr lvl="2"/>
            <a:r>
              <a:rPr lang="en-US" sz="1800" dirty="0" smtClean="0"/>
              <a:t>Does not include restoration of 3 Teacher Staff Development Days</a:t>
            </a:r>
          </a:p>
          <a:p>
            <a:pPr lvl="1"/>
            <a:r>
              <a:rPr lang="en-US" sz="2400" dirty="0" smtClean="0"/>
              <a:t>Tier </a:t>
            </a:r>
            <a:r>
              <a:rPr lang="en-US" sz="2400" dirty="0"/>
              <a:t>III Funding and Special </a:t>
            </a:r>
            <a:r>
              <a:rPr lang="en-US" sz="2400" dirty="0" smtClean="0"/>
              <a:t>Reserve are in use</a:t>
            </a:r>
          </a:p>
          <a:p>
            <a:pPr lvl="1"/>
            <a:r>
              <a:rPr lang="en-US" sz="2400" dirty="0" smtClean="0"/>
              <a:t>Shannon and Lake Elementary Schools remain open</a:t>
            </a:r>
          </a:p>
          <a:p>
            <a:pPr lvl="1"/>
            <a:r>
              <a:rPr lang="en-US" sz="2400" dirty="0" smtClean="0"/>
              <a:t>City of Richmond continues support for Kennedy, Grant and </a:t>
            </a:r>
            <a:r>
              <a:rPr lang="en-US" sz="2400" dirty="0" err="1" smtClean="0"/>
              <a:t>Olinda</a:t>
            </a:r>
            <a:endParaRPr lang="en-US" sz="2400" dirty="0" smtClean="0"/>
          </a:p>
          <a:p>
            <a:pPr lvl="1"/>
            <a:endParaRPr lang="en-US" sz="2400" dirty="0" smtClean="0"/>
          </a:p>
          <a:p>
            <a:pPr lvl="1"/>
            <a:endParaRPr lang="en-US" sz="2400" dirty="0" smtClean="0"/>
          </a:p>
          <a:p>
            <a:endParaRPr lang="en-US" sz="2400" dirty="0" smtClean="0"/>
          </a:p>
          <a:p>
            <a:endParaRPr lang="en-US" dirty="0" smtClean="0"/>
          </a:p>
        </p:txBody>
      </p:sp>
      <p:sp>
        <p:nvSpPr>
          <p:cNvPr id="3" name="Title 2"/>
          <p:cNvSpPr>
            <a:spLocks noGrp="1"/>
          </p:cNvSpPr>
          <p:nvPr>
            <p:ph type="title"/>
          </p:nvPr>
        </p:nvSpPr>
        <p:spPr/>
        <p:txBody>
          <a:bodyPr>
            <a:normAutofit/>
          </a:bodyPr>
          <a:lstStyle/>
          <a:p>
            <a:pPr algn="ctr"/>
            <a:r>
              <a:rPr lang="en-US" sz="4400" dirty="0"/>
              <a:t>Multi-Year </a:t>
            </a:r>
            <a:r>
              <a:rPr lang="en-US" sz="4400" dirty="0" smtClean="0"/>
              <a:t>Projection</a:t>
            </a:r>
            <a:br>
              <a:rPr lang="en-US" sz="4400" dirty="0" smtClean="0"/>
            </a:br>
            <a:endParaRPr lang="en-US" sz="2000" dirty="0"/>
          </a:p>
        </p:txBody>
      </p:sp>
    </p:spTree>
    <p:extLst>
      <p:ext uri="{BB962C8B-B14F-4D97-AF65-F5344CB8AC3E}">
        <p14:creationId xmlns:p14="http://schemas.microsoft.com/office/powerpoint/2010/main" val="3742928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43272"/>
          </a:xfrm>
        </p:spPr>
        <p:txBody>
          <a:bodyPr>
            <a:normAutofit lnSpcReduction="10000"/>
          </a:bodyPr>
          <a:lstStyle/>
          <a:p>
            <a:endParaRPr lang="en-US" sz="2400" dirty="0" smtClean="0"/>
          </a:p>
          <a:p>
            <a:pPr lvl="0"/>
            <a:r>
              <a:rPr lang="en-US" sz="2400" dirty="0" smtClean="0"/>
              <a:t>Assumptions Based on Board Priorities are Used for Multi-Year Projections</a:t>
            </a:r>
          </a:p>
          <a:p>
            <a:pPr lvl="0"/>
            <a:r>
              <a:rPr lang="en-US" sz="2400" dirty="0" smtClean="0">
                <a:solidFill>
                  <a:srgbClr val="000000"/>
                </a:solidFill>
              </a:rPr>
              <a:t>Maintains</a:t>
            </a:r>
            <a:r>
              <a:rPr lang="en-US" dirty="0" smtClean="0">
                <a:solidFill>
                  <a:srgbClr val="000000"/>
                </a:solidFill>
              </a:rPr>
              <a:t>….</a:t>
            </a:r>
          </a:p>
          <a:p>
            <a:pPr lvl="1"/>
            <a:r>
              <a:rPr lang="en-US" sz="2000" dirty="0" smtClean="0">
                <a:solidFill>
                  <a:srgbClr val="000000"/>
                </a:solidFill>
              </a:rPr>
              <a:t>School Resource Officers at 2011-12 levels</a:t>
            </a:r>
            <a:endParaRPr lang="en-US" dirty="0" smtClean="0">
              <a:solidFill>
                <a:srgbClr val="000000"/>
              </a:solidFill>
            </a:endParaRPr>
          </a:p>
          <a:p>
            <a:pPr lvl="1"/>
            <a:r>
              <a:rPr lang="en-US" sz="2000" dirty="0" smtClean="0">
                <a:solidFill>
                  <a:srgbClr val="000000"/>
                </a:solidFill>
              </a:rPr>
              <a:t>180 </a:t>
            </a:r>
            <a:r>
              <a:rPr lang="en-US" sz="2000" dirty="0">
                <a:solidFill>
                  <a:srgbClr val="000000"/>
                </a:solidFill>
              </a:rPr>
              <a:t>Day School Year</a:t>
            </a:r>
          </a:p>
          <a:p>
            <a:pPr lvl="1"/>
            <a:r>
              <a:rPr lang="en-US" sz="2000" dirty="0">
                <a:solidFill>
                  <a:srgbClr val="000000"/>
                </a:solidFill>
              </a:rPr>
              <a:t>Adult </a:t>
            </a:r>
            <a:r>
              <a:rPr lang="en-US" sz="2000" dirty="0" smtClean="0">
                <a:solidFill>
                  <a:srgbClr val="000000"/>
                </a:solidFill>
              </a:rPr>
              <a:t>Education</a:t>
            </a:r>
          </a:p>
          <a:p>
            <a:endParaRPr lang="en-US" sz="2400" dirty="0">
              <a:solidFill>
                <a:srgbClr val="000000"/>
              </a:solidFill>
            </a:endParaRPr>
          </a:p>
          <a:p>
            <a:r>
              <a:rPr lang="en-US" sz="2400" dirty="0" smtClean="0">
                <a:solidFill>
                  <a:srgbClr val="000000"/>
                </a:solidFill>
              </a:rPr>
              <a:t>Long Term Debt</a:t>
            </a:r>
          </a:p>
          <a:p>
            <a:pPr lvl="1"/>
            <a:r>
              <a:rPr lang="en-US" sz="2000" dirty="0" smtClean="0">
                <a:solidFill>
                  <a:srgbClr val="000000"/>
                </a:solidFill>
              </a:rPr>
              <a:t>State Loan Pay Off</a:t>
            </a:r>
          </a:p>
          <a:p>
            <a:pPr lvl="1"/>
            <a:r>
              <a:rPr lang="en-US" sz="2000" dirty="0" smtClean="0">
                <a:solidFill>
                  <a:srgbClr val="000000"/>
                </a:solidFill>
              </a:rPr>
              <a:t>IBM Pay Off</a:t>
            </a:r>
          </a:p>
          <a:p>
            <a:pPr lvl="1"/>
            <a:r>
              <a:rPr lang="en-US" sz="2000" dirty="0" smtClean="0">
                <a:solidFill>
                  <a:srgbClr val="000000"/>
                </a:solidFill>
              </a:rPr>
              <a:t>VIP Pay Off</a:t>
            </a:r>
            <a:endParaRPr lang="en-US" sz="2000" dirty="0">
              <a:solidFill>
                <a:srgbClr val="000000"/>
              </a:solidFill>
            </a:endParaRPr>
          </a:p>
          <a:p>
            <a:endParaRPr lang="en-US" sz="2000" dirty="0" smtClean="0"/>
          </a:p>
          <a:p>
            <a:pPr lvl="1"/>
            <a:endParaRPr lang="en-US" sz="2400" dirty="0" smtClean="0"/>
          </a:p>
          <a:p>
            <a:pPr lvl="1"/>
            <a:endParaRPr lang="en-US" sz="2400" dirty="0" smtClean="0"/>
          </a:p>
          <a:p>
            <a:endParaRPr lang="en-US" sz="2400" dirty="0" smtClean="0"/>
          </a:p>
          <a:p>
            <a:endParaRPr lang="en-US" dirty="0" smtClean="0"/>
          </a:p>
        </p:txBody>
      </p:sp>
      <p:sp>
        <p:nvSpPr>
          <p:cNvPr id="3" name="Title 2"/>
          <p:cNvSpPr>
            <a:spLocks noGrp="1"/>
          </p:cNvSpPr>
          <p:nvPr>
            <p:ph type="title"/>
          </p:nvPr>
        </p:nvSpPr>
        <p:spPr/>
        <p:txBody>
          <a:bodyPr>
            <a:normAutofit/>
          </a:bodyPr>
          <a:lstStyle/>
          <a:p>
            <a:pPr algn="ctr"/>
            <a:r>
              <a:rPr lang="en-US" sz="4400" dirty="0"/>
              <a:t>Multi-Year </a:t>
            </a:r>
            <a:r>
              <a:rPr lang="en-US" sz="4400" dirty="0" smtClean="0"/>
              <a:t>Projection</a:t>
            </a:r>
            <a:br>
              <a:rPr lang="en-US" sz="4400" dirty="0" smtClean="0"/>
            </a:br>
            <a:endParaRPr lang="en-US" sz="2000" dirty="0"/>
          </a:p>
        </p:txBody>
      </p:sp>
    </p:spTree>
    <p:extLst>
      <p:ext uri="{BB962C8B-B14F-4D97-AF65-F5344CB8AC3E}">
        <p14:creationId xmlns:p14="http://schemas.microsoft.com/office/powerpoint/2010/main" val="3856319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K-3 Class Size Reduction</a:t>
            </a:r>
            <a:endParaRPr lang="en-US" dirty="0"/>
          </a:p>
        </p:txBody>
      </p:sp>
      <p:sp>
        <p:nvSpPr>
          <p:cNvPr id="3" name="Content Placeholder 2"/>
          <p:cNvSpPr>
            <a:spLocks noGrp="1"/>
          </p:cNvSpPr>
          <p:nvPr>
            <p:ph idx="1"/>
          </p:nvPr>
        </p:nvSpPr>
        <p:spPr/>
        <p:txBody>
          <a:bodyPr/>
          <a:lstStyle/>
          <a:p>
            <a:r>
              <a:rPr lang="en-US" dirty="0"/>
              <a:t>The Board prioritized the use of $2.4 million toward reducing class size in grades K-3 for 2012-13</a:t>
            </a:r>
          </a:p>
          <a:p>
            <a:r>
              <a:rPr lang="en-US" dirty="0" smtClean="0"/>
              <a:t>Using the current assumptions of no COLA and Mid-Year Triggers there is </a:t>
            </a:r>
            <a:r>
              <a:rPr lang="en-US" sz="3600" b="1" dirty="0" smtClean="0"/>
              <a:t>not</a:t>
            </a:r>
            <a:r>
              <a:rPr lang="en-US" dirty="0" smtClean="0"/>
              <a:t> enough funding for the expenditure of $2.4 million to be included in the projection for 2012-13</a:t>
            </a:r>
          </a:p>
        </p:txBody>
      </p:sp>
      <p:sp>
        <p:nvSpPr>
          <p:cNvPr id="4" name="Slide Number Placeholder 3"/>
          <p:cNvSpPr>
            <a:spLocks noGrp="1"/>
          </p:cNvSpPr>
          <p:nvPr>
            <p:ph type="sldNum" sz="quarter" idx="12"/>
          </p:nvPr>
        </p:nvSpPr>
        <p:spPr/>
        <p:txBody>
          <a:bodyPr/>
          <a:lstStyle/>
          <a:p>
            <a:fld id="{5337B485-8752-47A9-B0E2-73DD55880667}" type="slidenum">
              <a:rPr lang="en-US" smtClean="0"/>
              <a:pPr/>
              <a:t>7</a:t>
            </a:fld>
            <a:endParaRPr lang="en-US"/>
          </a:p>
        </p:txBody>
      </p:sp>
    </p:spTree>
    <p:extLst>
      <p:ext uri="{BB962C8B-B14F-4D97-AF65-F5344CB8AC3E}">
        <p14:creationId xmlns:p14="http://schemas.microsoft.com/office/powerpoint/2010/main" val="2012191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K-3 Class Size Reduction</a:t>
            </a:r>
            <a:endParaRPr lang="en-US" dirty="0"/>
          </a:p>
        </p:txBody>
      </p:sp>
      <p:sp>
        <p:nvSpPr>
          <p:cNvPr id="3" name="Content Placeholder 2"/>
          <p:cNvSpPr>
            <a:spLocks noGrp="1"/>
          </p:cNvSpPr>
          <p:nvPr>
            <p:ph idx="1"/>
          </p:nvPr>
        </p:nvSpPr>
        <p:spPr/>
        <p:txBody>
          <a:bodyPr/>
          <a:lstStyle/>
          <a:p>
            <a:r>
              <a:rPr lang="en-US" dirty="0" smtClean="0"/>
              <a:t>The Parcel Tax will pay $1.9 million toward the reduction of class sizes in grades K-3</a:t>
            </a:r>
          </a:p>
          <a:p>
            <a:r>
              <a:rPr lang="en-US" dirty="0" smtClean="0"/>
              <a:t>If the Mid-Year Triggers are less than current assumptions the funding will be added to the K-3 Class Size Reduction program – up to the $2.4 million prioritized by the Board</a:t>
            </a:r>
          </a:p>
        </p:txBody>
      </p:sp>
      <p:sp>
        <p:nvSpPr>
          <p:cNvPr id="4" name="Slide Number Placeholder 3"/>
          <p:cNvSpPr>
            <a:spLocks noGrp="1"/>
          </p:cNvSpPr>
          <p:nvPr>
            <p:ph type="sldNum" sz="quarter" idx="12"/>
          </p:nvPr>
        </p:nvSpPr>
        <p:spPr/>
        <p:txBody>
          <a:bodyPr/>
          <a:lstStyle/>
          <a:p>
            <a:fld id="{5337B485-8752-47A9-B0E2-73DD55880667}" type="slidenum">
              <a:rPr lang="en-US" smtClean="0"/>
              <a:pPr/>
              <a:t>8</a:t>
            </a:fld>
            <a:endParaRPr lang="en-US"/>
          </a:p>
        </p:txBody>
      </p:sp>
    </p:spTree>
    <p:extLst>
      <p:ext uri="{BB962C8B-B14F-4D97-AF65-F5344CB8AC3E}">
        <p14:creationId xmlns:p14="http://schemas.microsoft.com/office/powerpoint/2010/main" val="3806967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Summer School</a:t>
            </a:r>
          </a:p>
          <a:p>
            <a:pPr lvl="1"/>
            <a:r>
              <a:rPr lang="en-US" dirty="0" smtClean="0"/>
              <a:t>Staff is working on how grants can provide funding</a:t>
            </a:r>
            <a:endParaRPr lang="en-US" dirty="0"/>
          </a:p>
          <a:p>
            <a:r>
              <a:rPr lang="en-US" dirty="0" smtClean="0"/>
              <a:t>Class Sizes at Secondary Levels</a:t>
            </a:r>
          </a:p>
          <a:p>
            <a:r>
              <a:rPr lang="en-US" dirty="0" smtClean="0"/>
              <a:t>Support and Staffing</a:t>
            </a:r>
          </a:p>
          <a:p>
            <a:pPr lvl="1"/>
            <a:r>
              <a:rPr lang="en-US" dirty="0" smtClean="0"/>
              <a:t>Sophisticated and improved buildings, technology and security systems are provided</a:t>
            </a:r>
          </a:p>
          <a:p>
            <a:pPr lvl="1"/>
            <a:r>
              <a:rPr lang="en-US" dirty="0" smtClean="0"/>
              <a:t>Support staff remains at low levels, making it difficult to maintain these assets</a:t>
            </a:r>
          </a:p>
        </p:txBody>
      </p:sp>
      <p:sp>
        <p:nvSpPr>
          <p:cNvPr id="3" name="Title 2"/>
          <p:cNvSpPr>
            <a:spLocks noGrp="1"/>
          </p:cNvSpPr>
          <p:nvPr>
            <p:ph type="title"/>
          </p:nvPr>
        </p:nvSpPr>
        <p:spPr/>
        <p:txBody>
          <a:bodyPr/>
          <a:lstStyle/>
          <a:p>
            <a:r>
              <a:rPr lang="en-US" dirty="0" smtClean="0"/>
              <a:t>Multi Year Planning Concerns</a:t>
            </a:r>
            <a:endParaRPr lang="en-US" dirty="0"/>
          </a:p>
        </p:txBody>
      </p:sp>
    </p:spTree>
    <p:extLst>
      <p:ext uri="{BB962C8B-B14F-4D97-AF65-F5344CB8AC3E}">
        <p14:creationId xmlns:p14="http://schemas.microsoft.com/office/powerpoint/2010/main" val="1707622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3841</TotalTime>
  <Words>692</Words>
  <Application>Microsoft Office PowerPoint</Application>
  <PresentationFormat>On-screen Show (4:3)</PresentationFormat>
  <Paragraphs>107</Paragraphs>
  <Slides>12</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Default Design</vt:lpstr>
      <vt:lpstr>Worksheet</vt:lpstr>
      <vt:lpstr>West Contra Costa Unified School District December 7, 2011 </vt:lpstr>
      <vt:lpstr>First Interim 2011-12</vt:lpstr>
      <vt:lpstr>Multi Year Projection  First Interim Report  Unrestricted General Fund</vt:lpstr>
      <vt:lpstr>Multi Year Projection</vt:lpstr>
      <vt:lpstr>Multi-Year Projection </vt:lpstr>
      <vt:lpstr>Multi-Year Projection </vt:lpstr>
      <vt:lpstr>K-3 Class Size Reduction</vt:lpstr>
      <vt:lpstr>K-3 Class Size Reduction</vt:lpstr>
      <vt:lpstr>Multi Year Planning Concerns</vt:lpstr>
      <vt:lpstr>Multi Year Planning Concerns</vt:lpstr>
      <vt:lpstr>State Outlook</vt:lpstr>
      <vt:lpstr>Next Steps</vt:lpstr>
    </vt:vector>
  </TitlesOfParts>
  <Company>WCCUSD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Contra Costa Unified School District</dc:title>
  <dc:creator>WCC_User</dc:creator>
  <cp:lastModifiedBy>Sheri Gamba</cp:lastModifiedBy>
  <cp:revision>281</cp:revision>
  <cp:lastPrinted>2011-12-07T23:45:37Z</cp:lastPrinted>
  <dcterms:created xsi:type="dcterms:W3CDTF">2003-09-15T23:02:38Z</dcterms:created>
  <dcterms:modified xsi:type="dcterms:W3CDTF">2011-12-07T23:49:55Z</dcterms:modified>
</cp:coreProperties>
</file>